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13" r:id="rId1"/>
  </p:sldMasterIdLst>
  <p:notesMasterIdLst>
    <p:notesMasterId r:id="rId6"/>
  </p:notesMasterIdLst>
  <p:handoutMasterIdLst>
    <p:handoutMasterId r:id="rId7"/>
  </p:handoutMasterIdLst>
  <p:sldIdLst>
    <p:sldId id="418" r:id="rId2"/>
    <p:sldId id="419" r:id="rId3"/>
    <p:sldId id="435" r:id="rId4"/>
    <p:sldId id="436" r:id="rId5"/>
  </p:sldIdLst>
  <p:sldSz cx="12192000" cy="6858000"/>
  <p:notesSz cx="6797675" cy="987425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onstantia" panose="02030602050306030303" pitchFamily="18" charset="0"/>
      <p:regular r:id="rId12"/>
      <p:bold r:id="rId13"/>
      <p:italic r:id="rId14"/>
      <p:boldItalic r:id="rId15"/>
    </p:embeddedFont>
    <p:embeddedFont>
      <p:font typeface="Wingdings 2" panose="05020102010507070707" pitchFamily="18" charset="2"/>
      <p:regular r:id="rId16"/>
    </p:embeddedFont>
    <p:embeddedFont>
      <p:font typeface="微軟正黑體" panose="020B0604030504040204" pitchFamily="34" charset="-120"/>
      <p:regular r:id="rId17"/>
      <p:bold r:id="rId18"/>
    </p:embeddedFont>
    <p:embeddedFont>
      <p:font typeface="標楷體" panose="03000509000000000000" pitchFamily="65" charset="-120"/>
      <p:regular r:id="rId19"/>
    </p:embeddedFont>
  </p:embeddedFont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990033"/>
    <a:srgbClr val="0000CC"/>
    <a:srgbClr val="051485"/>
    <a:srgbClr val="3C3654"/>
    <a:srgbClr val="00CC66"/>
    <a:srgbClr val="FF0000"/>
    <a:srgbClr val="03336D"/>
    <a:srgbClr val="043F8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77" d="100"/>
          <a:sy n="77" d="100"/>
        </p:scale>
        <p:origin x="950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325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30" tIns="45565" rIns="91130" bIns="4556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838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30" tIns="45565" rIns="91130" bIns="4556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zh-TW"/>
              <a:t>2016/10/21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37825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30" tIns="45565" rIns="91130" bIns="4556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838" y="937825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30" tIns="45565" rIns="91130" bIns="4556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36F40C9C-16ED-49F8-A642-1E480D3E04C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2603365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3713"/>
          </a:xfrm>
          <a:prstGeom prst="rect">
            <a:avLst/>
          </a:prstGeom>
        </p:spPr>
        <p:txBody>
          <a:bodyPr vert="horz" lIns="91130" tIns="45565" rIns="91130" bIns="45565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838" y="0"/>
            <a:ext cx="2945659" cy="493713"/>
          </a:xfrm>
          <a:prstGeom prst="rect">
            <a:avLst/>
          </a:prstGeom>
        </p:spPr>
        <p:txBody>
          <a:bodyPr vert="horz" lIns="91130" tIns="45565" rIns="91130" bIns="45565" rtlCol="0"/>
          <a:lstStyle>
            <a:lvl1pPr algn="r">
              <a:defRPr sz="1200"/>
            </a:lvl1pPr>
          </a:lstStyle>
          <a:p>
            <a:r>
              <a:rPr lang="en-US" altLang="zh-TW"/>
              <a:t>2016/10/21</a:t>
            </a:r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30" tIns="45565" rIns="91130" bIns="45565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4"/>
          </a:xfrm>
          <a:prstGeom prst="rect">
            <a:avLst/>
          </a:prstGeom>
        </p:spPr>
        <p:txBody>
          <a:bodyPr vert="horz" lIns="91130" tIns="45565" rIns="91130" bIns="45565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378254"/>
            <a:ext cx="2945659" cy="493713"/>
          </a:xfrm>
          <a:prstGeom prst="rect">
            <a:avLst/>
          </a:prstGeom>
        </p:spPr>
        <p:txBody>
          <a:bodyPr vert="horz" lIns="91130" tIns="45565" rIns="91130" bIns="45565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838" y="9378254"/>
            <a:ext cx="2945659" cy="493713"/>
          </a:xfrm>
          <a:prstGeom prst="rect">
            <a:avLst/>
          </a:prstGeom>
        </p:spPr>
        <p:txBody>
          <a:bodyPr vert="horz" lIns="91130" tIns="45565" rIns="91130" bIns="45565" rtlCol="0" anchor="b"/>
          <a:lstStyle>
            <a:lvl1pPr algn="r">
              <a:defRPr sz="1200"/>
            </a:lvl1pPr>
          </a:lstStyle>
          <a:p>
            <a:fld id="{DC1A9015-03D2-4981-AEAB-EAC16067A9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319703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/>
              <a:t>按一下以編輯母片副標題樣式</a:t>
            </a:r>
            <a:endParaRPr lang="en-US"/>
          </a:p>
        </p:txBody>
      </p:sp>
      <p:sp>
        <p:nvSpPr>
          <p:cNvPr id="5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670B2-1DA3-4BB1-8E8D-758B15ACAA3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grpSp>
        <p:nvGrpSpPr>
          <p:cNvPr id="7" name="群組 6"/>
          <p:cNvGrpSpPr/>
          <p:nvPr userDrawn="1"/>
        </p:nvGrpSpPr>
        <p:grpSpPr>
          <a:xfrm>
            <a:off x="3599723" y="6093296"/>
            <a:ext cx="8592277" cy="792088"/>
            <a:chOff x="2699792" y="6093296"/>
            <a:chExt cx="6444208" cy="792088"/>
          </a:xfrm>
        </p:grpSpPr>
        <p:grpSp>
          <p:nvGrpSpPr>
            <p:cNvPr id="10" name="群組 9"/>
            <p:cNvGrpSpPr/>
            <p:nvPr/>
          </p:nvGrpSpPr>
          <p:grpSpPr>
            <a:xfrm>
              <a:off x="2699792" y="6093296"/>
              <a:ext cx="6444208" cy="610418"/>
              <a:chOff x="2699792" y="5805264"/>
              <a:chExt cx="6444208" cy="861243"/>
            </a:xfrm>
          </p:grpSpPr>
          <p:cxnSp>
            <p:nvCxnSpPr>
              <p:cNvPr id="12" name="直線接點 7"/>
              <p:cNvCxnSpPr>
                <a:cxnSpLocks noChangeShapeType="1"/>
              </p:cNvCxnSpPr>
              <p:nvPr/>
            </p:nvCxnSpPr>
            <p:spPr bwMode="auto">
              <a:xfrm>
                <a:off x="3064123" y="6309320"/>
                <a:ext cx="5651252" cy="0"/>
              </a:xfrm>
              <a:prstGeom prst="line">
                <a:avLst/>
              </a:prstGeom>
              <a:noFill/>
              <a:ln w="9525" algn="ctr">
                <a:solidFill>
                  <a:srgbClr val="03336D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13" name="弧形 9"/>
              <p:cNvSpPr>
                <a:spLocks noChangeArrowheads="1"/>
              </p:cNvSpPr>
              <p:nvPr/>
            </p:nvSpPr>
            <p:spPr bwMode="auto">
              <a:xfrm flipH="1">
                <a:off x="2699792" y="6309320"/>
                <a:ext cx="728663" cy="357187"/>
              </a:xfrm>
              <a:custGeom>
                <a:avLst/>
                <a:gdLst>
                  <a:gd name="T0" fmla="*/ 364334 w 728668"/>
                  <a:gd name="T1" fmla="*/ 0 h 357172"/>
                  <a:gd name="T2" fmla="*/ 364334 w 728668"/>
                  <a:gd name="T3" fmla="*/ 178586 h 357172"/>
                  <a:gd name="T4" fmla="*/ 717729 w 728668"/>
                  <a:gd name="T5" fmla="*/ 135154 h 357172"/>
                  <a:gd name="T6" fmla="*/ 11796480 60000 65536"/>
                  <a:gd name="T7" fmla="*/ 17694720 60000 65536"/>
                  <a:gd name="T8" fmla="*/ 5898240 60000 65536"/>
                  <a:gd name="T9" fmla="*/ 364334 w 728668"/>
                  <a:gd name="T10" fmla="*/ 0 h 357172"/>
                  <a:gd name="T11" fmla="*/ 717729 w 728668"/>
                  <a:gd name="T12" fmla="*/ 135154 h 3571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8668" h="357172" stroke="0">
                    <a:moveTo>
                      <a:pt x="364334" y="0"/>
                    </a:moveTo>
                    <a:lnTo>
                      <a:pt x="364333" y="0"/>
                    </a:lnTo>
                    <a:cubicBezTo>
                      <a:pt x="531422" y="0"/>
                      <a:pt x="677093" y="55711"/>
                      <a:pt x="717729" y="135153"/>
                    </a:cubicBezTo>
                    <a:lnTo>
                      <a:pt x="364334" y="178586"/>
                    </a:lnTo>
                    <a:close/>
                  </a:path>
                  <a:path w="728668" h="357172" fill="none">
                    <a:moveTo>
                      <a:pt x="364334" y="0"/>
                    </a:moveTo>
                    <a:lnTo>
                      <a:pt x="364333" y="0"/>
                    </a:lnTo>
                    <a:cubicBezTo>
                      <a:pt x="531422" y="0"/>
                      <a:pt x="677093" y="55711"/>
                      <a:pt x="717729" y="135153"/>
                    </a:cubicBezTo>
                  </a:path>
                </a:pathLst>
              </a:custGeom>
              <a:noFill/>
              <a:ln w="9525" algn="ctr">
                <a:solidFill>
                  <a:srgbClr val="03336D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zh-TW" altLang="en-US">
                  <a:latin typeface="+mn-lt"/>
                  <a:ea typeface="+mn-ea"/>
                </a:endParaRPr>
              </a:p>
            </p:txBody>
          </p:sp>
          <p:sp>
            <p:nvSpPr>
              <p:cNvPr id="14" name="弧形 11"/>
              <p:cNvSpPr>
                <a:spLocks noChangeArrowheads="1"/>
              </p:cNvSpPr>
              <p:nvPr/>
            </p:nvSpPr>
            <p:spPr bwMode="auto">
              <a:xfrm flipV="1">
                <a:off x="8286750" y="5805264"/>
                <a:ext cx="857250" cy="501650"/>
              </a:xfrm>
              <a:custGeom>
                <a:avLst/>
                <a:gdLst>
                  <a:gd name="T0" fmla="*/ 428628 w 857256"/>
                  <a:gd name="T1" fmla="*/ 0 h 500043"/>
                  <a:gd name="T2" fmla="*/ 428628 w 857256"/>
                  <a:gd name="T3" fmla="*/ 250022 h 500043"/>
                  <a:gd name="T4" fmla="*/ 848047 w 857256"/>
                  <a:gd name="T5" fmla="*/ 198475 h 500043"/>
                  <a:gd name="T6" fmla="*/ 11796480 60000 65536"/>
                  <a:gd name="T7" fmla="*/ 17694720 60000 65536"/>
                  <a:gd name="T8" fmla="*/ 5898240 60000 65536"/>
                  <a:gd name="T9" fmla="*/ 428628 w 857256"/>
                  <a:gd name="T10" fmla="*/ 0 h 500043"/>
                  <a:gd name="T11" fmla="*/ 848047 w 857256"/>
                  <a:gd name="T12" fmla="*/ 198475 h 50004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7256" h="500043" stroke="0">
                    <a:moveTo>
                      <a:pt x="428628" y="0"/>
                    </a:moveTo>
                    <a:lnTo>
                      <a:pt x="428627" y="0"/>
                    </a:lnTo>
                    <a:cubicBezTo>
                      <a:pt x="631294" y="0"/>
                      <a:pt x="806263" y="82797"/>
                      <a:pt x="848047" y="198474"/>
                    </a:cubicBezTo>
                    <a:lnTo>
                      <a:pt x="428628" y="250022"/>
                    </a:lnTo>
                    <a:close/>
                  </a:path>
                  <a:path w="857256" h="500043" fill="none">
                    <a:moveTo>
                      <a:pt x="428628" y="0"/>
                    </a:moveTo>
                    <a:lnTo>
                      <a:pt x="428627" y="0"/>
                    </a:lnTo>
                    <a:cubicBezTo>
                      <a:pt x="631294" y="0"/>
                      <a:pt x="806263" y="82797"/>
                      <a:pt x="848047" y="198474"/>
                    </a:cubicBezTo>
                  </a:path>
                </a:pathLst>
              </a:custGeom>
              <a:noFill/>
              <a:ln w="9525" algn="ctr">
                <a:solidFill>
                  <a:srgbClr val="03336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anchor="ctr"/>
              <a:lstStyle/>
              <a:p>
                <a:pPr algn="ctr">
                  <a:defRPr/>
                </a:pPr>
                <a:endParaRPr lang="zh-TW" alt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11" name="Text Box 19"/>
            <p:cNvSpPr txBox="1">
              <a:spLocks noChangeArrowheads="1"/>
            </p:cNvSpPr>
            <p:nvPr userDrawn="1"/>
          </p:nvSpPr>
          <p:spPr bwMode="auto">
            <a:xfrm>
              <a:off x="2699792" y="6423719"/>
              <a:ext cx="644420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zh-TW" sz="2400" b="1" baseline="0" dirty="0">
                  <a:solidFill>
                    <a:srgbClr val="05148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114</a:t>
              </a:r>
              <a:r>
                <a:rPr lang="zh-TW" altLang="en-US" sz="2400" b="1" baseline="0" dirty="0">
                  <a:solidFill>
                    <a:srgbClr val="05148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學年度系主任時間</a:t>
              </a:r>
              <a:endParaRPr lang="en-US" altLang="zh-TW" sz="2400" b="1" dirty="0">
                <a:solidFill>
                  <a:srgbClr val="051485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4214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AC532-ACB3-4F74-8D10-7B86AAFCA18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105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01D56-04DA-4D46-AFAA-7DA98134467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369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>
          <a:xfrm>
            <a:off x="-296597" y="6453337"/>
            <a:ext cx="1016000" cy="3651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2437577E-3E51-461F-85CD-E26C7A8643EA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  <p:grpSp>
        <p:nvGrpSpPr>
          <p:cNvPr id="8" name="群組 7"/>
          <p:cNvGrpSpPr/>
          <p:nvPr userDrawn="1"/>
        </p:nvGrpSpPr>
        <p:grpSpPr>
          <a:xfrm>
            <a:off x="3599723" y="6093296"/>
            <a:ext cx="8592277" cy="792088"/>
            <a:chOff x="2699792" y="6093296"/>
            <a:chExt cx="6444208" cy="792088"/>
          </a:xfrm>
        </p:grpSpPr>
        <p:grpSp>
          <p:nvGrpSpPr>
            <p:cNvPr id="9" name="群組 8"/>
            <p:cNvGrpSpPr/>
            <p:nvPr/>
          </p:nvGrpSpPr>
          <p:grpSpPr>
            <a:xfrm>
              <a:off x="2699792" y="6093296"/>
              <a:ext cx="6444208" cy="610418"/>
              <a:chOff x="2699792" y="5805264"/>
              <a:chExt cx="6444208" cy="861243"/>
            </a:xfrm>
          </p:grpSpPr>
          <p:cxnSp>
            <p:nvCxnSpPr>
              <p:cNvPr id="11" name="直線接點 7"/>
              <p:cNvCxnSpPr>
                <a:cxnSpLocks noChangeShapeType="1"/>
              </p:cNvCxnSpPr>
              <p:nvPr/>
            </p:nvCxnSpPr>
            <p:spPr bwMode="auto">
              <a:xfrm>
                <a:off x="3064123" y="6309320"/>
                <a:ext cx="5651252" cy="0"/>
              </a:xfrm>
              <a:prstGeom prst="line">
                <a:avLst/>
              </a:prstGeom>
              <a:noFill/>
              <a:ln w="9525" algn="ctr">
                <a:solidFill>
                  <a:srgbClr val="03336D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12" name="弧形 9"/>
              <p:cNvSpPr>
                <a:spLocks noChangeArrowheads="1"/>
              </p:cNvSpPr>
              <p:nvPr/>
            </p:nvSpPr>
            <p:spPr bwMode="auto">
              <a:xfrm flipH="1">
                <a:off x="2699792" y="6309320"/>
                <a:ext cx="728663" cy="357187"/>
              </a:xfrm>
              <a:custGeom>
                <a:avLst/>
                <a:gdLst>
                  <a:gd name="T0" fmla="*/ 364334 w 728668"/>
                  <a:gd name="T1" fmla="*/ 0 h 357172"/>
                  <a:gd name="T2" fmla="*/ 364334 w 728668"/>
                  <a:gd name="T3" fmla="*/ 178586 h 357172"/>
                  <a:gd name="T4" fmla="*/ 717729 w 728668"/>
                  <a:gd name="T5" fmla="*/ 135154 h 357172"/>
                  <a:gd name="T6" fmla="*/ 11796480 60000 65536"/>
                  <a:gd name="T7" fmla="*/ 17694720 60000 65536"/>
                  <a:gd name="T8" fmla="*/ 5898240 60000 65536"/>
                  <a:gd name="T9" fmla="*/ 364334 w 728668"/>
                  <a:gd name="T10" fmla="*/ 0 h 357172"/>
                  <a:gd name="T11" fmla="*/ 717729 w 728668"/>
                  <a:gd name="T12" fmla="*/ 135154 h 3571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8668" h="357172" stroke="0">
                    <a:moveTo>
                      <a:pt x="364334" y="0"/>
                    </a:moveTo>
                    <a:lnTo>
                      <a:pt x="364333" y="0"/>
                    </a:lnTo>
                    <a:cubicBezTo>
                      <a:pt x="531422" y="0"/>
                      <a:pt x="677093" y="55711"/>
                      <a:pt x="717729" y="135153"/>
                    </a:cubicBezTo>
                    <a:lnTo>
                      <a:pt x="364334" y="178586"/>
                    </a:lnTo>
                    <a:close/>
                  </a:path>
                  <a:path w="728668" h="357172" fill="none">
                    <a:moveTo>
                      <a:pt x="364334" y="0"/>
                    </a:moveTo>
                    <a:lnTo>
                      <a:pt x="364333" y="0"/>
                    </a:lnTo>
                    <a:cubicBezTo>
                      <a:pt x="531422" y="0"/>
                      <a:pt x="677093" y="55711"/>
                      <a:pt x="717729" y="135153"/>
                    </a:cubicBezTo>
                  </a:path>
                </a:pathLst>
              </a:custGeom>
              <a:noFill/>
              <a:ln w="9525" algn="ctr">
                <a:solidFill>
                  <a:srgbClr val="03336D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zh-TW" altLang="en-US">
                  <a:latin typeface="+mn-lt"/>
                  <a:ea typeface="+mn-ea"/>
                </a:endParaRPr>
              </a:p>
            </p:txBody>
          </p:sp>
          <p:sp>
            <p:nvSpPr>
              <p:cNvPr id="13" name="弧形 11"/>
              <p:cNvSpPr>
                <a:spLocks noChangeArrowheads="1"/>
              </p:cNvSpPr>
              <p:nvPr/>
            </p:nvSpPr>
            <p:spPr bwMode="auto">
              <a:xfrm flipV="1">
                <a:off x="8286750" y="5805264"/>
                <a:ext cx="857250" cy="501650"/>
              </a:xfrm>
              <a:custGeom>
                <a:avLst/>
                <a:gdLst>
                  <a:gd name="T0" fmla="*/ 428628 w 857256"/>
                  <a:gd name="T1" fmla="*/ 0 h 500043"/>
                  <a:gd name="T2" fmla="*/ 428628 w 857256"/>
                  <a:gd name="T3" fmla="*/ 250022 h 500043"/>
                  <a:gd name="T4" fmla="*/ 848047 w 857256"/>
                  <a:gd name="T5" fmla="*/ 198475 h 500043"/>
                  <a:gd name="T6" fmla="*/ 11796480 60000 65536"/>
                  <a:gd name="T7" fmla="*/ 17694720 60000 65536"/>
                  <a:gd name="T8" fmla="*/ 5898240 60000 65536"/>
                  <a:gd name="T9" fmla="*/ 428628 w 857256"/>
                  <a:gd name="T10" fmla="*/ 0 h 500043"/>
                  <a:gd name="T11" fmla="*/ 848047 w 857256"/>
                  <a:gd name="T12" fmla="*/ 198475 h 50004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7256" h="500043" stroke="0">
                    <a:moveTo>
                      <a:pt x="428628" y="0"/>
                    </a:moveTo>
                    <a:lnTo>
                      <a:pt x="428627" y="0"/>
                    </a:lnTo>
                    <a:cubicBezTo>
                      <a:pt x="631294" y="0"/>
                      <a:pt x="806263" y="82797"/>
                      <a:pt x="848047" y="198474"/>
                    </a:cubicBezTo>
                    <a:lnTo>
                      <a:pt x="428628" y="250022"/>
                    </a:lnTo>
                    <a:close/>
                  </a:path>
                  <a:path w="857256" h="500043" fill="none">
                    <a:moveTo>
                      <a:pt x="428628" y="0"/>
                    </a:moveTo>
                    <a:lnTo>
                      <a:pt x="428627" y="0"/>
                    </a:lnTo>
                    <a:cubicBezTo>
                      <a:pt x="631294" y="0"/>
                      <a:pt x="806263" y="82797"/>
                      <a:pt x="848047" y="198474"/>
                    </a:cubicBezTo>
                  </a:path>
                </a:pathLst>
              </a:custGeom>
              <a:noFill/>
              <a:ln w="9525" algn="ctr">
                <a:solidFill>
                  <a:srgbClr val="03336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anchor="ctr"/>
              <a:lstStyle/>
              <a:p>
                <a:pPr algn="ctr">
                  <a:defRPr/>
                </a:pPr>
                <a:endParaRPr lang="zh-TW" alt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10" name="Text Box 19"/>
            <p:cNvSpPr txBox="1">
              <a:spLocks noChangeArrowheads="1"/>
            </p:cNvSpPr>
            <p:nvPr userDrawn="1"/>
          </p:nvSpPr>
          <p:spPr bwMode="auto">
            <a:xfrm>
              <a:off x="2699792" y="6423719"/>
              <a:ext cx="644420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400" b="1" kern="1200" dirty="0">
                  <a:solidFill>
                    <a:srgbClr val="03495C"/>
                  </a:solidFill>
                  <a:latin typeface="+mj-ea"/>
                  <a:ea typeface="+mj-ea"/>
                  <a:cs typeface="+mn-cs"/>
                </a:rPr>
                <a:t>ICE-X </a:t>
              </a:r>
              <a:r>
                <a:rPr kumimoji="1" lang="zh-TW" altLang="en-US" sz="2400" b="1" kern="1200" dirty="0">
                  <a:solidFill>
                    <a:srgbClr val="03495C"/>
                  </a:solidFill>
                  <a:latin typeface="+mj-ea"/>
                  <a:ea typeface="+mj-ea"/>
                  <a:cs typeface="+mn-cs"/>
                </a:rPr>
                <a:t>資通競創菁英隊</a:t>
              </a:r>
              <a:endParaRPr kumimoji="1" lang="en-US" altLang="zh-TW" sz="2400" b="1" kern="1200" dirty="0">
                <a:solidFill>
                  <a:srgbClr val="03495C"/>
                </a:solidFill>
                <a:latin typeface="+mj-ea"/>
                <a:ea typeface="+mj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676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B6851-BFF0-414A-ADA1-CA3CA19B97F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grpSp>
        <p:nvGrpSpPr>
          <p:cNvPr id="8" name="群組 7"/>
          <p:cNvGrpSpPr/>
          <p:nvPr userDrawn="1"/>
        </p:nvGrpSpPr>
        <p:grpSpPr>
          <a:xfrm>
            <a:off x="3599723" y="6093296"/>
            <a:ext cx="8592277" cy="792088"/>
            <a:chOff x="2699792" y="6093296"/>
            <a:chExt cx="6444208" cy="792088"/>
          </a:xfrm>
        </p:grpSpPr>
        <p:grpSp>
          <p:nvGrpSpPr>
            <p:cNvPr id="9" name="群組 8"/>
            <p:cNvGrpSpPr/>
            <p:nvPr/>
          </p:nvGrpSpPr>
          <p:grpSpPr>
            <a:xfrm>
              <a:off x="2699792" y="6093296"/>
              <a:ext cx="6444208" cy="610418"/>
              <a:chOff x="2699792" y="5805264"/>
              <a:chExt cx="6444208" cy="861243"/>
            </a:xfrm>
          </p:grpSpPr>
          <p:cxnSp>
            <p:nvCxnSpPr>
              <p:cNvPr id="11" name="直線接點 7"/>
              <p:cNvCxnSpPr>
                <a:cxnSpLocks noChangeShapeType="1"/>
              </p:cNvCxnSpPr>
              <p:nvPr/>
            </p:nvCxnSpPr>
            <p:spPr bwMode="auto">
              <a:xfrm>
                <a:off x="3064123" y="6309320"/>
                <a:ext cx="5651252" cy="0"/>
              </a:xfrm>
              <a:prstGeom prst="line">
                <a:avLst/>
              </a:prstGeom>
              <a:noFill/>
              <a:ln w="9525" algn="ctr">
                <a:solidFill>
                  <a:srgbClr val="03336D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12" name="弧形 9"/>
              <p:cNvSpPr>
                <a:spLocks noChangeArrowheads="1"/>
              </p:cNvSpPr>
              <p:nvPr/>
            </p:nvSpPr>
            <p:spPr bwMode="auto">
              <a:xfrm flipH="1">
                <a:off x="2699792" y="6309320"/>
                <a:ext cx="728663" cy="357187"/>
              </a:xfrm>
              <a:custGeom>
                <a:avLst/>
                <a:gdLst>
                  <a:gd name="T0" fmla="*/ 364334 w 728668"/>
                  <a:gd name="T1" fmla="*/ 0 h 357172"/>
                  <a:gd name="T2" fmla="*/ 364334 w 728668"/>
                  <a:gd name="T3" fmla="*/ 178586 h 357172"/>
                  <a:gd name="T4" fmla="*/ 717729 w 728668"/>
                  <a:gd name="T5" fmla="*/ 135154 h 357172"/>
                  <a:gd name="T6" fmla="*/ 11796480 60000 65536"/>
                  <a:gd name="T7" fmla="*/ 17694720 60000 65536"/>
                  <a:gd name="T8" fmla="*/ 5898240 60000 65536"/>
                  <a:gd name="T9" fmla="*/ 364334 w 728668"/>
                  <a:gd name="T10" fmla="*/ 0 h 357172"/>
                  <a:gd name="T11" fmla="*/ 717729 w 728668"/>
                  <a:gd name="T12" fmla="*/ 135154 h 3571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8668" h="357172" stroke="0">
                    <a:moveTo>
                      <a:pt x="364334" y="0"/>
                    </a:moveTo>
                    <a:lnTo>
                      <a:pt x="364333" y="0"/>
                    </a:lnTo>
                    <a:cubicBezTo>
                      <a:pt x="531422" y="0"/>
                      <a:pt x="677093" y="55711"/>
                      <a:pt x="717729" y="135153"/>
                    </a:cubicBezTo>
                    <a:lnTo>
                      <a:pt x="364334" y="178586"/>
                    </a:lnTo>
                    <a:close/>
                  </a:path>
                  <a:path w="728668" h="357172" fill="none">
                    <a:moveTo>
                      <a:pt x="364334" y="0"/>
                    </a:moveTo>
                    <a:lnTo>
                      <a:pt x="364333" y="0"/>
                    </a:lnTo>
                    <a:cubicBezTo>
                      <a:pt x="531422" y="0"/>
                      <a:pt x="677093" y="55711"/>
                      <a:pt x="717729" y="135153"/>
                    </a:cubicBezTo>
                  </a:path>
                </a:pathLst>
              </a:custGeom>
              <a:noFill/>
              <a:ln w="9525" algn="ctr">
                <a:solidFill>
                  <a:srgbClr val="03336D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zh-TW" altLang="en-US">
                  <a:latin typeface="+mn-lt"/>
                  <a:ea typeface="+mn-ea"/>
                </a:endParaRPr>
              </a:p>
            </p:txBody>
          </p:sp>
          <p:sp>
            <p:nvSpPr>
              <p:cNvPr id="13" name="弧形 11"/>
              <p:cNvSpPr>
                <a:spLocks noChangeArrowheads="1"/>
              </p:cNvSpPr>
              <p:nvPr/>
            </p:nvSpPr>
            <p:spPr bwMode="auto">
              <a:xfrm flipV="1">
                <a:off x="8286750" y="5805264"/>
                <a:ext cx="857250" cy="501650"/>
              </a:xfrm>
              <a:custGeom>
                <a:avLst/>
                <a:gdLst>
                  <a:gd name="T0" fmla="*/ 428628 w 857256"/>
                  <a:gd name="T1" fmla="*/ 0 h 500043"/>
                  <a:gd name="T2" fmla="*/ 428628 w 857256"/>
                  <a:gd name="T3" fmla="*/ 250022 h 500043"/>
                  <a:gd name="T4" fmla="*/ 848047 w 857256"/>
                  <a:gd name="T5" fmla="*/ 198475 h 500043"/>
                  <a:gd name="T6" fmla="*/ 11796480 60000 65536"/>
                  <a:gd name="T7" fmla="*/ 17694720 60000 65536"/>
                  <a:gd name="T8" fmla="*/ 5898240 60000 65536"/>
                  <a:gd name="T9" fmla="*/ 428628 w 857256"/>
                  <a:gd name="T10" fmla="*/ 0 h 500043"/>
                  <a:gd name="T11" fmla="*/ 848047 w 857256"/>
                  <a:gd name="T12" fmla="*/ 198475 h 50004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7256" h="500043" stroke="0">
                    <a:moveTo>
                      <a:pt x="428628" y="0"/>
                    </a:moveTo>
                    <a:lnTo>
                      <a:pt x="428627" y="0"/>
                    </a:lnTo>
                    <a:cubicBezTo>
                      <a:pt x="631294" y="0"/>
                      <a:pt x="806263" y="82797"/>
                      <a:pt x="848047" y="198474"/>
                    </a:cubicBezTo>
                    <a:lnTo>
                      <a:pt x="428628" y="250022"/>
                    </a:lnTo>
                    <a:close/>
                  </a:path>
                  <a:path w="857256" h="500043" fill="none">
                    <a:moveTo>
                      <a:pt x="428628" y="0"/>
                    </a:moveTo>
                    <a:lnTo>
                      <a:pt x="428627" y="0"/>
                    </a:lnTo>
                    <a:cubicBezTo>
                      <a:pt x="631294" y="0"/>
                      <a:pt x="806263" y="82797"/>
                      <a:pt x="848047" y="198474"/>
                    </a:cubicBezTo>
                  </a:path>
                </a:pathLst>
              </a:custGeom>
              <a:noFill/>
              <a:ln w="9525" algn="ctr">
                <a:solidFill>
                  <a:srgbClr val="03336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anchor="ctr"/>
              <a:lstStyle/>
              <a:p>
                <a:pPr algn="ctr">
                  <a:defRPr/>
                </a:pPr>
                <a:endParaRPr lang="zh-TW" alt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10" name="Text Box 19"/>
            <p:cNvSpPr txBox="1">
              <a:spLocks noChangeArrowheads="1"/>
            </p:cNvSpPr>
            <p:nvPr userDrawn="1"/>
          </p:nvSpPr>
          <p:spPr bwMode="auto">
            <a:xfrm>
              <a:off x="2699792" y="6423719"/>
              <a:ext cx="640871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zh-TW" sz="2400" b="1" baseline="0" dirty="0">
                  <a:solidFill>
                    <a:srgbClr val="05148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112</a:t>
              </a:r>
              <a:r>
                <a:rPr lang="zh-TW" altLang="en-US" sz="2400" b="1" baseline="0" dirty="0">
                  <a:solidFill>
                    <a:srgbClr val="05148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學年度新生入學講習</a:t>
              </a:r>
              <a:r>
                <a:rPr lang="en-US" altLang="zh-TW" sz="2400" b="1" baseline="0" dirty="0">
                  <a:solidFill>
                    <a:srgbClr val="05148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-</a:t>
              </a:r>
              <a:r>
                <a:rPr lang="zh-TW" altLang="en-US" sz="2400" b="1" baseline="0" dirty="0">
                  <a:solidFill>
                    <a:srgbClr val="05148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系主任時間</a:t>
              </a:r>
              <a:endParaRPr lang="en-US" altLang="zh-TW" sz="2400" b="1" dirty="0">
                <a:solidFill>
                  <a:srgbClr val="051485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1882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B805C-F180-481C-B1F5-21D9BC3A5C4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0015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8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B95AF-AAA7-4208-B729-8705629BAA7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131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4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E7F03-993D-4F12-B665-059A91CBF98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4825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5EECB-8881-4427-AE59-84DB321FC1A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449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5BA5D-53D8-4650-9D0B-D9FC7021225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4775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剪去並圓角化單一角落矩形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直角三角形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手繪多邊形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9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75D40-1EDD-4D32-B7ED-C4645713A57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4743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28" name="標題版面配置區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1029" name="文字版面配置區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D5F95131-8EC1-4203-9C34-D6446723981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grpSp>
        <p:nvGrpSpPr>
          <p:cNvPr id="1033" name="群組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>
                <a:ea typeface="新細明體" charset="-120"/>
              </a:endParaRPr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>
                <a:ea typeface="新細明體" charset="-120"/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3599723" y="6093296"/>
            <a:ext cx="8592277" cy="610418"/>
            <a:chOff x="2699792" y="5805264"/>
            <a:chExt cx="6444208" cy="861243"/>
          </a:xfrm>
        </p:grpSpPr>
        <p:cxnSp>
          <p:nvCxnSpPr>
            <p:cNvPr id="19" name="直線接點 7"/>
            <p:cNvCxnSpPr>
              <a:cxnSpLocks noChangeShapeType="1"/>
            </p:cNvCxnSpPr>
            <p:nvPr/>
          </p:nvCxnSpPr>
          <p:spPr bwMode="auto">
            <a:xfrm>
              <a:off x="3064123" y="6309320"/>
              <a:ext cx="5651252" cy="0"/>
            </a:xfrm>
            <a:prstGeom prst="line">
              <a:avLst/>
            </a:prstGeom>
            <a:noFill/>
            <a:ln w="9525" algn="ctr">
              <a:solidFill>
                <a:srgbClr val="03336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0" name="弧形 9"/>
            <p:cNvSpPr>
              <a:spLocks noChangeArrowheads="1"/>
            </p:cNvSpPr>
            <p:nvPr/>
          </p:nvSpPr>
          <p:spPr bwMode="auto">
            <a:xfrm flipH="1">
              <a:off x="2699792" y="6309320"/>
              <a:ext cx="728663" cy="357187"/>
            </a:xfrm>
            <a:custGeom>
              <a:avLst/>
              <a:gdLst>
                <a:gd name="T0" fmla="*/ 364334 w 728668"/>
                <a:gd name="T1" fmla="*/ 0 h 357172"/>
                <a:gd name="T2" fmla="*/ 364334 w 728668"/>
                <a:gd name="T3" fmla="*/ 178586 h 357172"/>
                <a:gd name="T4" fmla="*/ 717729 w 728668"/>
                <a:gd name="T5" fmla="*/ 135154 h 357172"/>
                <a:gd name="T6" fmla="*/ 11796480 60000 65536"/>
                <a:gd name="T7" fmla="*/ 17694720 60000 65536"/>
                <a:gd name="T8" fmla="*/ 5898240 60000 65536"/>
                <a:gd name="T9" fmla="*/ 364334 w 728668"/>
                <a:gd name="T10" fmla="*/ 0 h 357172"/>
                <a:gd name="T11" fmla="*/ 717729 w 728668"/>
                <a:gd name="T12" fmla="*/ 135154 h 3571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8668" h="357172" stroke="0">
                  <a:moveTo>
                    <a:pt x="364334" y="0"/>
                  </a:moveTo>
                  <a:lnTo>
                    <a:pt x="364333" y="0"/>
                  </a:lnTo>
                  <a:cubicBezTo>
                    <a:pt x="531422" y="0"/>
                    <a:pt x="677093" y="55711"/>
                    <a:pt x="717729" y="135153"/>
                  </a:cubicBezTo>
                  <a:lnTo>
                    <a:pt x="364334" y="178586"/>
                  </a:lnTo>
                  <a:close/>
                </a:path>
                <a:path w="728668" h="357172" fill="none">
                  <a:moveTo>
                    <a:pt x="364334" y="0"/>
                  </a:moveTo>
                  <a:lnTo>
                    <a:pt x="364333" y="0"/>
                  </a:lnTo>
                  <a:cubicBezTo>
                    <a:pt x="531422" y="0"/>
                    <a:pt x="677093" y="55711"/>
                    <a:pt x="717729" y="135153"/>
                  </a:cubicBezTo>
                </a:path>
              </a:pathLst>
            </a:custGeom>
            <a:noFill/>
            <a:ln w="9525" algn="ctr">
              <a:solidFill>
                <a:srgbClr val="03336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+mn-lt"/>
                <a:ea typeface="+mn-ea"/>
              </a:endParaRPr>
            </a:p>
          </p:txBody>
        </p:sp>
        <p:sp>
          <p:nvSpPr>
            <p:cNvPr id="21" name="弧形 11"/>
            <p:cNvSpPr>
              <a:spLocks noChangeArrowheads="1"/>
            </p:cNvSpPr>
            <p:nvPr/>
          </p:nvSpPr>
          <p:spPr bwMode="auto">
            <a:xfrm flipV="1">
              <a:off x="8286750" y="5805264"/>
              <a:ext cx="857250" cy="501650"/>
            </a:xfrm>
            <a:custGeom>
              <a:avLst/>
              <a:gdLst>
                <a:gd name="T0" fmla="*/ 428628 w 857256"/>
                <a:gd name="T1" fmla="*/ 0 h 500043"/>
                <a:gd name="T2" fmla="*/ 428628 w 857256"/>
                <a:gd name="T3" fmla="*/ 250022 h 500043"/>
                <a:gd name="T4" fmla="*/ 848047 w 857256"/>
                <a:gd name="T5" fmla="*/ 198475 h 500043"/>
                <a:gd name="T6" fmla="*/ 11796480 60000 65536"/>
                <a:gd name="T7" fmla="*/ 17694720 60000 65536"/>
                <a:gd name="T8" fmla="*/ 5898240 60000 65536"/>
                <a:gd name="T9" fmla="*/ 428628 w 857256"/>
                <a:gd name="T10" fmla="*/ 0 h 500043"/>
                <a:gd name="T11" fmla="*/ 848047 w 857256"/>
                <a:gd name="T12" fmla="*/ 198475 h 5000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7256" h="500043" stroke="0">
                  <a:moveTo>
                    <a:pt x="428628" y="0"/>
                  </a:moveTo>
                  <a:lnTo>
                    <a:pt x="428627" y="0"/>
                  </a:lnTo>
                  <a:cubicBezTo>
                    <a:pt x="631294" y="0"/>
                    <a:pt x="806263" y="82797"/>
                    <a:pt x="848047" y="198474"/>
                  </a:cubicBezTo>
                  <a:lnTo>
                    <a:pt x="428628" y="250022"/>
                  </a:lnTo>
                  <a:close/>
                </a:path>
                <a:path w="857256" h="500043" fill="none">
                  <a:moveTo>
                    <a:pt x="428628" y="0"/>
                  </a:moveTo>
                  <a:lnTo>
                    <a:pt x="428627" y="0"/>
                  </a:lnTo>
                  <a:cubicBezTo>
                    <a:pt x="631294" y="0"/>
                    <a:pt x="806263" y="82797"/>
                    <a:pt x="848047" y="198474"/>
                  </a:cubicBezTo>
                </a:path>
              </a:pathLst>
            </a:custGeom>
            <a:noFill/>
            <a:ln w="9525" algn="ctr">
              <a:solidFill>
                <a:srgbClr val="03336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anchor="ctr"/>
            <a:lstStyle/>
            <a:p>
              <a:pPr algn="ctr">
                <a:defRPr/>
              </a:pPr>
              <a:endParaRPr lang="zh-TW" altLang="en-US">
                <a:latin typeface="+mn-lt"/>
                <a:ea typeface="+mn-ea"/>
              </a:endParaRPr>
            </a:p>
          </p:txBody>
        </p:sp>
      </p:grpSp>
      <p:cxnSp>
        <p:nvCxnSpPr>
          <p:cNvPr id="23" name="直線接點 22"/>
          <p:cNvCxnSpPr/>
          <p:nvPr userDrawn="1"/>
        </p:nvCxnSpPr>
        <p:spPr>
          <a:xfrm>
            <a:off x="666712" y="1357298"/>
            <a:ext cx="10953827" cy="1588"/>
          </a:xfrm>
          <a:prstGeom prst="line">
            <a:avLst/>
          </a:prstGeom>
          <a:ln>
            <a:headEnd type="none"/>
            <a:tailEnd type="diamon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0" r:id="rId2"/>
    <p:sldLayoutId id="2147483879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80" r:id="rId9"/>
    <p:sldLayoutId id="2147483876" r:id="rId10"/>
    <p:sldLayoutId id="214748387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內容版面配置區 2"/>
          <p:cNvSpPr>
            <a:spLocks noGrp="1"/>
          </p:cNvSpPr>
          <p:nvPr>
            <p:ph idx="1"/>
          </p:nvPr>
        </p:nvSpPr>
        <p:spPr>
          <a:xfrm>
            <a:off x="1973114" y="2780928"/>
            <a:ext cx="8317209" cy="108012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 eaLnBrk="1" hangingPunct="1">
              <a:buNone/>
            </a:pPr>
            <a:r>
              <a:rPr lang="en-US" altLang="zh-TW" sz="5200" b="1" dirty="0">
                <a:solidFill>
                  <a:srgbClr val="03495C"/>
                </a:solidFill>
                <a:latin typeface="+mj-ea"/>
                <a:ea typeface="+mj-ea"/>
                <a:cs typeface="+mj-cs"/>
              </a:rPr>
              <a:t>ICE-X </a:t>
            </a:r>
            <a:r>
              <a:rPr lang="zh-TW" altLang="en-US" sz="5200" b="1" dirty="0">
                <a:solidFill>
                  <a:srgbClr val="03495C"/>
                </a:solidFill>
                <a:latin typeface="+mj-ea"/>
                <a:ea typeface="+mj-ea"/>
                <a:cs typeface="+mj-cs"/>
              </a:rPr>
              <a:t>資通競創菁英隊</a:t>
            </a:r>
            <a:endParaRPr lang="en-US" altLang="zh-TW" sz="5200" b="1" dirty="0">
              <a:solidFill>
                <a:srgbClr val="03495C"/>
              </a:solidFill>
              <a:latin typeface="+mj-ea"/>
              <a:ea typeface="+mj-ea"/>
              <a:cs typeface="+mj-cs"/>
            </a:endParaRPr>
          </a:p>
        </p:txBody>
      </p:sp>
      <p:cxnSp>
        <p:nvCxnSpPr>
          <p:cNvPr id="5" name="直線接點 4"/>
          <p:cNvCxnSpPr/>
          <p:nvPr/>
        </p:nvCxnSpPr>
        <p:spPr>
          <a:xfrm>
            <a:off x="2024034" y="1357298"/>
            <a:ext cx="8215370" cy="1588"/>
          </a:xfrm>
          <a:prstGeom prst="line">
            <a:avLst/>
          </a:prstGeom>
          <a:ln>
            <a:headEnd type="none"/>
            <a:tailEnd type="diamon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7577E-3E51-461F-85CD-E26C7A8643EA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241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>
          <a:xfrm>
            <a:off x="719403" y="67206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z="4000" b="1" dirty="0">
                <a:solidFill>
                  <a:srgbClr val="03495C"/>
                </a:solidFill>
                <a:latin typeface="+mj-ea"/>
              </a:rPr>
              <a:t>ICE-X </a:t>
            </a:r>
            <a:r>
              <a:rPr lang="zh-TW" altLang="en-US" sz="4000" b="1" dirty="0">
                <a:solidFill>
                  <a:srgbClr val="03495C"/>
                </a:solidFill>
                <a:latin typeface="+mj-ea"/>
              </a:rPr>
              <a:t>資通競創菁英隊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7577E-3E51-461F-85CD-E26C7A8643EA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6621D3B-DB74-4861-8912-469622557907}"/>
              </a:ext>
            </a:extLst>
          </p:cNvPr>
          <p:cNvSpPr/>
          <p:nvPr/>
        </p:nvSpPr>
        <p:spPr>
          <a:xfrm>
            <a:off x="2238303" y="1412776"/>
            <a:ext cx="69493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rgbClr val="002060"/>
                </a:solidFill>
                <a:latin typeface="+mj-ea"/>
                <a:ea typeface="+mj-ea"/>
              </a:rPr>
              <a:t>除了課程外，你想要學習其他的技術</a:t>
            </a:r>
            <a:r>
              <a:rPr lang="en-US" altLang="zh-TW" sz="3200" b="1" dirty="0">
                <a:solidFill>
                  <a:srgbClr val="002060"/>
                </a:solidFill>
                <a:latin typeface="+mj-ea"/>
                <a:ea typeface="+mj-ea"/>
              </a:rPr>
              <a:t>?</a:t>
            </a:r>
            <a:endParaRPr lang="zh-TW" altLang="en-US" sz="3200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71B4A88-EF0E-401D-86F6-1E00AF6893B6}"/>
              </a:ext>
            </a:extLst>
          </p:cNvPr>
          <p:cNvSpPr/>
          <p:nvPr/>
        </p:nvSpPr>
        <p:spPr>
          <a:xfrm>
            <a:off x="3750471" y="2268161"/>
            <a:ext cx="5716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rgbClr val="002060"/>
                </a:solidFill>
                <a:latin typeface="+mj-ea"/>
                <a:ea typeface="+mj-ea"/>
              </a:rPr>
              <a:t>你想要參加競賽，卻無從下手</a:t>
            </a:r>
            <a:r>
              <a:rPr lang="en-US" altLang="zh-TW" sz="3200" b="1" dirty="0">
                <a:solidFill>
                  <a:srgbClr val="002060"/>
                </a:solidFill>
                <a:latin typeface="+mj-ea"/>
                <a:ea typeface="+mj-ea"/>
              </a:rPr>
              <a:t>?</a:t>
            </a:r>
            <a:endParaRPr lang="zh-TW" altLang="en-US" sz="3200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E979F20-715C-4096-93DE-FD1F02990CB1}"/>
              </a:ext>
            </a:extLst>
          </p:cNvPr>
          <p:cNvSpPr/>
          <p:nvPr/>
        </p:nvSpPr>
        <p:spPr>
          <a:xfrm>
            <a:off x="2742171" y="3284984"/>
            <a:ext cx="6750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rgbClr val="002060"/>
                </a:solidFill>
                <a:latin typeface="+mj-ea"/>
                <a:ea typeface="+mj-ea"/>
              </a:rPr>
              <a:t>你想要獲得獎項，增加未來競爭力。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5E32A30-B37E-4AB6-80F8-3CF9618C7BD3}"/>
              </a:ext>
            </a:extLst>
          </p:cNvPr>
          <p:cNvSpPr/>
          <p:nvPr/>
        </p:nvSpPr>
        <p:spPr>
          <a:xfrm>
            <a:off x="3785426" y="4246229"/>
            <a:ext cx="61269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rgbClr val="002060"/>
                </a:solidFill>
                <a:latin typeface="+mj-ea"/>
                <a:ea typeface="+mj-ea"/>
              </a:rPr>
              <a:t>你覺得上課無聊，想找一些樂趣</a:t>
            </a:r>
            <a:r>
              <a:rPr lang="en-US" altLang="zh-TW" sz="3200" b="1" dirty="0">
                <a:solidFill>
                  <a:srgbClr val="002060"/>
                </a:solidFill>
                <a:latin typeface="+mj-ea"/>
                <a:ea typeface="+mj-ea"/>
              </a:rPr>
              <a:t>?</a:t>
            </a:r>
            <a:endParaRPr lang="zh-TW" altLang="en-US" sz="3200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99758A4-A879-4ECF-B638-42F63D201AC6}"/>
              </a:ext>
            </a:extLst>
          </p:cNvPr>
          <p:cNvSpPr/>
          <p:nvPr/>
        </p:nvSpPr>
        <p:spPr>
          <a:xfrm>
            <a:off x="2251149" y="5157192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rgbClr val="002060"/>
                </a:solidFill>
                <a:latin typeface="+mj-ea"/>
                <a:ea typeface="+mj-ea"/>
              </a:rPr>
              <a:t>你想要自我挑戰，登峰造極。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EA8C317-E20E-4757-B2CB-028885F9257C}"/>
              </a:ext>
            </a:extLst>
          </p:cNvPr>
          <p:cNvSpPr/>
          <p:nvPr/>
        </p:nvSpPr>
        <p:spPr>
          <a:xfrm>
            <a:off x="1127448" y="5741967"/>
            <a:ext cx="81580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solidFill>
                  <a:srgbClr val="C00000"/>
                </a:solidFill>
                <a:latin typeface="+mj-ea"/>
                <a:ea typeface="+mj-ea"/>
              </a:rPr>
              <a:t>歡迎加入 </a:t>
            </a:r>
            <a:r>
              <a:rPr lang="en-US" altLang="zh-TW" sz="4400" b="1" dirty="0">
                <a:solidFill>
                  <a:srgbClr val="C00000"/>
                </a:solidFill>
                <a:latin typeface="+mj-ea"/>
                <a:ea typeface="+mj-ea"/>
              </a:rPr>
              <a:t>ICE-X </a:t>
            </a:r>
            <a:r>
              <a:rPr lang="zh-TW" altLang="en-US" sz="4400" b="1" dirty="0">
                <a:solidFill>
                  <a:srgbClr val="C00000"/>
                </a:solidFill>
                <a:latin typeface="+mj-ea"/>
                <a:ea typeface="+mj-ea"/>
              </a:rPr>
              <a:t>資通競創菁英隊</a:t>
            </a:r>
            <a:endParaRPr lang="en-US" altLang="zh-TW" sz="4400" dirty="0">
              <a:solidFill>
                <a:srgbClr val="C0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2383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>
          <a:xfrm>
            <a:off x="719403" y="67206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z="4000" b="1" dirty="0">
                <a:solidFill>
                  <a:srgbClr val="03495C"/>
                </a:solidFill>
                <a:latin typeface="+mj-ea"/>
              </a:rPr>
              <a:t>ICE-X </a:t>
            </a:r>
            <a:r>
              <a:rPr lang="zh-TW" altLang="en-US" sz="4000" b="1" dirty="0">
                <a:solidFill>
                  <a:srgbClr val="03495C"/>
                </a:solidFill>
                <a:latin typeface="+mj-ea"/>
              </a:rPr>
              <a:t>資通競創菁英隊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7577E-3E51-461F-85CD-E26C7A8643EA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6621D3B-DB74-4861-8912-469622557907}"/>
              </a:ext>
            </a:extLst>
          </p:cNvPr>
          <p:cNvSpPr/>
          <p:nvPr/>
        </p:nvSpPr>
        <p:spPr>
          <a:xfrm>
            <a:off x="838558" y="1628800"/>
            <a:ext cx="799129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rgbClr val="03495C"/>
                </a:solidFill>
                <a:latin typeface="+mj-ea"/>
                <a:ea typeface="+mj-ea"/>
              </a:rPr>
              <a:t>ICE-X </a:t>
            </a:r>
            <a:r>
              <a:rPr lang="zh-TW" altLang="en-US" sz="3200" b="1" dirty="0">
                <a:solidFill>
                  <a:srgbClr val="03495C"/>
                </a:solidFill>
                <a:latin typeface="+mj-ea"/>
                <a:ea typeface="+mj-ea"/>
              </a:rPr>
              <a:t>資通競創菁英隊</a:t>
            </a:r>
            <a:endParaRPr lang="en-US" altLang="zh-TW" sz="3200" dirty="0">
              <a:latin typeface="+mj-ea"/>
              <a:ea typeface="+mj-ea"/>
            </a:endParaRPr>
          </a:p>
          <a:p>
            <a:r>
              <a:rPr lang="en-US" altLang="zh-TW" sz="3200" dirty="0"/>
              <a:t>ICE-X Elite Innovation &amp; Competition Team</a:t>
            </a:r>
            <a:endParaRPr lang="zh-TW" altLang="en-US" sz="3200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0A6AF0D-5AD3-4BA3-BA31-717EADCFD556}"/>
              </a:ext>
            </a:extLst>
          </p:cNvPr>
          <p:cNvSpPr/>
          <p:nvPr/>
        </p:nvSpPr>
        <p:spPr>
          <a:xfrm>
            <a:off x="911424" y="2924944"/>
            <a:ext cx="103691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3200" b="1" dirty="0">
                <a:solidFill>
                  <a:srgbClr val="002060"/>
                </a:solidFill>
                <a:latin typeface="+mj-ea"/>
                <a:ea typeface="+mj-ea"/>
              </a:rPr>
              <a:t>系內從一、二年級開始培訓高強度研發與競賽團隊，聚焦 </a:t>
            </a:r>
            <a:r>
              <a:rPr lang="en-US" altLang="zh-TW" sz="3200" b="1" dirty="0">
                <a:solidFill>
                  <a:srgbClr val="002060"/>
                </a:solidFill>
                <a:latin typeface="+mj-ea"/>
                <a:ea typeface="+mj-ea"/>
              </a:rPr>
              <a:t>AI × IoT </a:t>
            </a:r>
            <a:r>
              <a:rPr lang="en-US" altLang="zh-TW" sz="3200" b="1" dirty="0">
                <a:solidFill>
                  <a:srgbClr val="002060"/>
                </a:solidFill>
                <a:latin typeface="+mj-ea"/>
              </a:rPr>
              <a:t>×</a:t>
            </a:r>
            <a:r>
              <a:rPr lang="en-US" altLang="zh-TW" sz="3200" b="1" dirty="0">
                <a:solidFill>
                  <a:srgbClr val="002060"/>
                </a:solidFill>
                <a:latin typeface="+mj-ea"/>
                <a:ea typeface="+mj-ea"/>
              </a:rPr>
              <a:t> Edge × Communications × Embedded x Software x Programming x Robotics</a:t>
            </a:r>
            <a:r>
              <a:rPr lang="zh-TW" altLang="en-US" sz="3200" b="1" dirty="0">
                <a:solidFill>
                  <a:srgbClr val="002060"/>
                </a:solidFill>
                <a:latin typeface="+mj-ea"/>
                <a:ea typeface="+mj-ea"/>
              </a:rPr>
              <a:t>。以「</a:t>
            </a:r>
            <a:r>
              <a:rPr lang="zh-TW" altLang="en-US" sz="3200" b="1" dirty="0">
                <a:solidFill>
                  <a:srgbClr val="C00000"/>
                </a:solidFill>
                <a:latin typeface="+mj-ea"/>
                <a:ea typeface="+mj-ea"/>
              </a:rPr>
              <a:t>競賽導入</a:t>
            </a:r>
            <a:r>
              <a:rPr lang="en-US" altLang="zh-TW" sz="3200" b="1" dirty="0">
                <a:solidFill>
                  <a:srgbClr val="C00000"/>
                </a:solidFill>
                <a:latin typeface="+mj-ea"/>
                <a:ea typeface="+mj-ea"/>
              </a:rPr>
              <a:t>—</a:t>
            </a:r>
            <a:r>
              <a:rPr lang="zh-TW" altLang="en-US" sz="3200" b="1" dirty="0">
                <a:solidFill>
                  <a:srgbClr val="C00000"/>
                </a:solidFill>
                <a:latin typeface="+mj-ea"/>
                <a:ea typeface="+mj-ea"/>
              </a:rPr>
              <a:t>專題孵化</a:t>
            </a:r>
            <a:r>
              <a:rPr lang="en-US" altLang="zh-TW" sz="3200" b="1" dirty="0">
                <a:solidFill>
                  <a:srgbClr val="C00000"/>
                </a:solidFill>
                <a:latin typeface="+mj-ea"/>
                <a:ea typeface="+mj-ea"/>
              </a:rPr>
              <a:t>—</a:t>
            </a:r>
            <a:r>
              <a:rPr lang="zh-TW" altLang="en-US" sz="3200" b="1" dirty="0">
                <a:solidFill>
                  <a:srgbClr val="C00000"/>
                </a:solidFill>
                <a:latin typeface="+mj-ea"/>
                <a:ea typeface="+mj-ea"/>
              </a:rPr>
              <a:t>登台奪獎</a:t>
            </a:r>
            <a:r>
              <a:rPr lang="zh-TW" altLang="en-US" sz="3200" b="1" dirty="0">
                <a:solidFill>
                  <a:srgbClr val="002060"/>
                </a:solidFill>
                <a:latin typeface="+mj-ea"/>
                <a:ea typeface="+mj-ea"/>
              </a:rPr>
              <a:t>」為主軸，由師生共創快速迭代、衝刺國內外競賽，以爭取獲獎榮耀。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397885F-1B9B-4BD8-8B00-802F6C95B068}"/>
              </a:ext>
            </a:extLst>
          </p:cNvPr>
          <p:cNvSpPr/>
          <p:nvPr/>
        </p:nvSpPr>
        <p:spPr>
          <a:xfrm>
            <a:off x="1130538" y="5517232"/>
            <a:ext cx="99309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rgbClr val="C00000"/>
                </a:solidFill>
                <a:latin typeface="+mj-ea"/>
                <a:ea typeface="+mj-ea"/>
              </a:rPr>
              <a:t>有專業師資培訓、有資源挹注、有明確目標</a:t>
            </a:r>
          </a:p>
        </p:txBody>
      </p:sp>
    </p:spTree>
    <p:extLst>
      <p:ext uri="{BB962C8B-B14F-4D97-AF65-F5344CB8AC3E}">
        <p14:creationId xmlns:p14="http://schemas.microsoft.com/office/powerpoint/2010/main" val="339443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>
          <a:xfrm>
            <a:off x="719403" y="67206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z="4000" b="1" dirty="0">
                <a:solidFill>
                  <a:srgbClr val="03495C"/>
                </a:solidFill>
                <a:latin typeface="+mj-ea"/>
              </a:rPr>
              <a:t>ICE-X </a:t>
            </a:r>
            <a:r>
              <a:rPr lang="zh-TW" altLang="en-US" sz="4000" b="1" dirty="0">
                <a:solidFill>
                  <a:srgbClr val="03495C"/>
                </a:solidFill>
                <a:latin typeface="+mj-ea"/>
              </a:rPr>
              <a:t>資通競創菁英隊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7577E-3E51-461F-85CD-E26C7A8643EA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6621D3B-DB74-4861-8912-469622557907}"/>
              </a:ext>
            </a:extLst>
          </p:cNvPr>
          <p:cNvSpPr/>
          <p:nvPr/>
        </p:nvSpPr>
        <p:spPr>
          <a:xfrm>
            <a:off x="745636" y="2774248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rgbClr val="03495C"/>
                </a:solidFill>
                <a:latin typeface="+mj-ea"/>
                <a:ea typeface="+mj-ea"/>
              </a:rPr>
              <a:t>聯絡資訊：</a:t>
            </a:r>
            <a:endParaRPr lang="zh-TW" altLang="en-US" sz="3200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0A6AF0D-5AD3-4BA3-BA31-717EADCFD556}"/>
              </a:ext>
            </a:extLst>
          </p:cNvPr>
          <p:cNvSpPr/>
          <p:nvPr/>
        </p:nvSpPr>
        <p:spPr>
          <a:xfrm>
            <a:off x="911424" y="3406348"/>
            <a:ext cx="103691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3200" dirty="0">
                <a:latin typeface="+mj-ea"/>
                <a:ea typeface="+mj-ea"/>
              </a:rPr>
              <a:t>資通系辦公室</a:t>
            </a:r>
            <a:endParaRPr lang="en-US" altLang="zh-TW" sz="3200" dirty="0">
              <a:latin typeface="+mj-ea"/>
              <a:ea typeface="+mj-ea"/>
            </a:endParaRPr>
          </a:p>
          <a:p>
            <a:pPr algn="just"/>
            <a:r>
              <a:rPr lang="zh-TW" altLang="en-US" sz="3200" dirty="0">
                <a:latin typeface="+mj-ea"/>
                <a:ea typeface="+mj-ea"/>
              </a:rPr>
              <a:t>鄭煜輝　特聘教授兼系主任</a:t>
            </a:r>
            <a:endParaRPr lang="en-US" altLang="zh-TW" sz="3200" dirty="0">
              <a:latin typeface="+mj-ea"/>
              <a:ea typeface="+mj-ea"/>
            </a:endParaRPr>
          </a:p>
          <a:p>
            <a:pPr algn="just"/>
            <a:r>
              <a:rPr lang="zh-TW" altLang="en-US" sz="3200" dirty="0">
                <a:latin typeface="+mj-ea"/>
                <a:ea typeface="+mj-ea"/>
              </a:rPr>
              <a:t>電話：</a:t>
            </a:r>
            <a:r>
              <a:rPr lang="en-US" altLang="zh-TW" sz="3200" dirty="0">
                <a:latin typeface="+mj-ea"/>
                <a:ea typeface="+mj-ea"/>
              </a:rPr>
              <a:t>(04)23323000 ext.7241</a:t>
            </a:r>
          </a:p>
          <a:p>
            <a:pPr algn="just"/>
            <a:r>
              <a:rPr lang="en-US" altLang="zh-TW" sz="3200" dirty="0"/>
              <a:t>E-mail</a:t>
            </a:r>
            <a:r>
              <a:rPr lang="zh-TW" altLang="en-US" sz="3200" dirty="0"/>
              <a:t>：</a:t>
            </a:r>
            <a:r>
              <a:rPr lang="en-US" altLang="zh-TW" sz="3200" dirty="0"/>
              <a:t>yhcheng@cyut.edu.tw</a:t>
            </a:r>
          </a:p>
          <a:p>
            <a:pPr algn="just"/>
            <a:endParaRPr lang="en-US" altLang="zh-TW" sz="3200" b="1" dirty="0">
              <a:solidFill>
                <a:srgbClr val="002060"/>
              </a:solidFill>
              <a:latin typeface="+mj-ea"/>
              <a:ea typeface="+mj-ea"/>
            </a:endParaRPr>
          </a:p>
          <a:p>
            <a:pPr algn="just"/>
            <a:r>
              <a:rPr lang="zh-TW" altLang="en-US" sz="3200" dirty="0">
                <a:latin typeface="+mj-ea"/>
                <a:ea typeface="+mj-ea"/>
              </a:rPr>
              <a:t>或洽詢各班導師</a:t>
            </a:r>
            <a:endParaRPr lang="en-US" altLang="zh-TW" sz="3200" dirty="0">
              <a:latin typeface="+mj-ea"/>
              <a:ea typeface="+mj-ea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1BA82A2-62D2-418B-B384-9F67E8F12069}"/>
              </a:ext>
            </a:extLst>
          </p:cNvPr>
          <p:cNvSpPr/>
          <p:nvPr/>
        </p:nvSpPr>
        <p:spPr>
          <a:xfrm>
            <a:off x="911424" y="1993578"/>
            <a:ext cx="6714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/>
              <a:t>https://forms.gle/UrXTcHR8LUgbUXA</a:t>
            </a:r>
            <a:r>
              <a:rPr lang="zh-TW" altLang="en-US" sz="2800"/>
              <a:t>NA</a:t>
            </a:r>
            <a:r>
              <a:rPr lang="zh-TW" altLang="en-US" sz="2800" dirty="0"/>
              <a:t> 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02BE4E5-70B2-444F-BD29-91524C1452D1}"/>
              </a:ext>
            </a:extLst>
          </p:cNvPr>
          <p:cNvSpPr/>
          <p:nvPr/>
        </p:nvSpPr>
        <p:spPr>
          <a:xfrm>
            <a:off x="719403" y="1361478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rgbClr val="03495C"/>
                </a:solidFill>
                <a:latin typeface="+mj-ea"/>
                <a:ea typeface="+mj-ea"/>
              </a:rPr>
              <a:t>報名網址：</a:t>
            </a:r>
            <a:endParaRPr lang="zh-TW" altLang="en-US" sz="3200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1226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4407</TotalTime>
  <Words>246</Words>
  <Application>Microsoft Office PowerPoint</Application>
  <PresentationFormat>寬螢幕</PresentationFormat>
  <Paragraphs>27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Wingdings 2</vt:lpstr>
      <vt:lpstr>標楷體</vt:lpstr>
      <vt:lpstr>Constantia</vt:lpstr>
      <vt:lpstr>微軟正黑體</vt:lpstr>
      <vt:lpstr>新細明體</vt:lpstr>
      <vt:lpstr>Arial</vt:lpstr>
      <vt:lpstr>Calibri</vt:lpstr>
      <vt:lpstr>流線</vt:lpstr>
      <vt:lpstr>PowerPoint 簡報</vt:lpstr>
      <vt:lpstr>ICE-X 資通競創菁英隊</vt:lpstr>
      <vt:lpstr>ICE-X 資通競創菁英隊</vt:lpstr>
      <vt:lpstr>ICE-X 資通競創菁英隊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Yu-Huei Cheng</dc:creator>
  <cp:lastModifiedBy> </cp:lastModifiedBy>
  <cp:revision>934</cp:revision>
  <cp:lastPrinted>2016-10-18T09:20:10Z</cp:lastPrinted>
  <dcterms:modified xsi:type="dcterms:W3CDTF">2025-09-15T02:31:49Z</dcterms:modified>
</cp:coreProperties>
</file>